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5" r:id="rId5"/>
    <p:sldId id="296" r:id="rId6"/>
    <p:sldId id="306" r:id="rId7"/>
    <p:sldId id="337" r:id="rId8"/>
    <p:sldId id="323" r:id="rId9"/>
    <p:sldId id="330" r:id="rId10"/>
    <p:sldId id="338" r:id="rId11"/>
    <p:sldId id="340" r:id="rId12"/>
    <p:sldId id="322" r:id="rId13"/>
    <p:sldId id="332" r:id="rId14"/>
    <p:sldId id="331" r:id="rId15"/>
    <p:sldId id="325" r:id="rId16"/>
    <p:sldId id="326" r:id="rId17"/>
    <p:sldId id="327" r:id="rId18"/>
    <p:sldId id="328" r:id="rId19"/>
    <p:sldId id="329" r:id="rId20"/>
    <p:sldId id="320" r:id="rId21"/>
    <p:sldId id="317" r:id="rId22"/>
    <p:sldId id="334" r:id="rId23"/>
    <p:sldId id="333" r:id="rId24"/>
    <p:sldId id="335" r:id="rId25"/>
    <p:sldId id="341" r:id="rId26"/>
    <p:sldId id="342" r:id="rId27"/>
    <p:sldId id="31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7D9"/>
    <a:srgbClr val="93D3D9"/>
    <a:srgbClr val="AAD6FF"/>
    <a:srgbClr val="B2C8CD"/>
    <a:srgbClr val="CCD8D6"/>
    <a:srgbClr val="4F5945"/>
    <a:srgbClr val="73292A"/>
    <a:srgbClr val="7F867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879" autoAdjust="0"/>
  </p:normalViewPr>
  <p:slideViewPr>
    <p:cSldViewPr snapToGrid="0">
      <p:cViewPr varScale="1">
        <p:scale>
          <a:sx n="162" d="100"/>
          <a:sy n="162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/>
        <a:lstStyle/>
        <a:p>
          <a:pPr rtl="0"/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Deploy model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pPr rtl="0"/>
          <a:r>
            <a:rPr lang="en-US" sz="1400" dirty="0">
              <a:latin typeface="Baskerville Old Face" panose="02020602080505020303" pitchFamily="18" charset="77"/>
              <a:ea typeface="Baskerville" panose="02020502070401020303" pitchFamily="18" charset="0"/>
            </a:rPr>
            <a:t>1. Load Files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Load and merge the files</a:t>
          </a:r>
        </a:p>
        <a:p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 AGENT.csv ( take only </a:t>
          </a:r>
          <a:r>
            <a:rPr lang="en-US" sz="1000" b="0" i="0" dirty="0" err="1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Inforce</a:t>
          </a:r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and Agency</a:t>
          </a:r>
        </a:p>
        <a:p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-MAIN.csv</a:t>
          </a:r>
        </a:p>
        <a:p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 Support (B,C,D,E.csv)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400" dirty="0">
              <a:latin typeface="Baskerville Old Face" panose="02020602080505020303" pitchFamily="18" charset="77"/>
              <a:ea typeface="Baskerville" panose="02020502070401020303" pitchFamily="18" charset="0"/>
            </a:rPr>
            <a:t>2. Merge according to requirements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en-US" sz="16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Incorporate</a:t>
          </a:r>
          <a:r>
            <a:rPr lang="en-US" sz="1600" b="0" i="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SQL logic</a:t>
          </a:r>
          <a:endParaRPr lang="en-US" sz="1600" b="0" i="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400" dirty="0">
              <a:latin typeface="Baskerville Old Face" panose="02020602080505020303" pitchFamily="18" charset="77"/>
              <a:ea typeface="Baskerville" panose="02020502070401020303" pitchFamily="18" charset="0"/>
            </a:rPr>
            <a:t>3. Pre-processing and EDA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>
        <a:solidFill>
          <a:schemeClr val="bg1">
            <a:alpha val="90000"/>
          </a:schemeClr>
        </a:solidFill>
        <a:ln>
          <a:noFill/>
        </a:ln>
      </dgm:spPr>
      <dgm:t>
        <a:bodyPr/>
        <a:lstStyle/>
        <a:p>
          <a:r>
            <a:rPr lang="en-US" sz="12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Iterative Process</a:t>
          </a:r>
        </a:p>
        <a:p>
          <a:r>
            <a:rPr lang="en-US" sz="12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Preprocessing to acquire CAT 1, CAT 2, and CAT 3.</a:t>
          </a:r>
        </a:p>
        <a:p>
          <a:r>
            <a:rPr lang="en-US" sz="12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3. Present insights and findings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pPr rtl="0"/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Feature engineer combinations of </a:t>
          </a:r>
          <a:r>
            <a:rPr lang="en-US" sz="1000" b="0" i="0" dirty="0" err="1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Purpose_code</a:t>
          </a:r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and CAT 1,2,3 to get more information. </a:t>
          </a:r>
        </a:p>
        <a:p>
          <a:pPr rtl="0"/>
          <a:r>
            <a:rPr lang="en-US" sz="1000" b="0" i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Recommender system for best value policy or best combination policy.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2000" dirty="0">
              <a:latin typeface="Baskerville Old Face" panose="02020602080505020303" pitchFamily="18" charset="77"/>
              <a:ea typeface="Baskerville" panose="02020502070401020303" pitchFamily="18" charset="0"/>
            </a:rPr>
            <a:t>5. Results 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>
        <a:solidFill>
          <a:schemeClr val="accent2"/>
        </a:solidFill>
        <a:ln>
          <a:noFill/>
        </a:ln>
      </dgm:spPr>
      <dgm:t>
        <a:bodyPr/>
        <a:lstStyle/>
        <a:p>
          <a:r>
            <a:rPr lang="en-US" sz="1400" dirty="0">
              <a:latin typeface="Baskerville Old Face" panose="02020602080505020303" pitchFamily="18" charset="77"/>
              <a:ea typeface="Baskerville" panose="02020502070401020303" pitchFamily="18" charset="0"/>
            </a:rPr>
            <a:t>4. Clustering/Classification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 custLinFactNeighborY="-56478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73526" custLinFactNeighborY="13200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 custLinFactNeighborY="-5647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73526" custLinFactNeighborY="13200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 custLinFactNeighborY="-56478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73526" custLinFactNeighborY="13200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 custLinFactNeighborY="-56478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66698" custLinFactNeighborY="13200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 custLinFactNeighborY="-56478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X="99917" custScaleY="173186" custLinFactNeighborY="13200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3760" y="81726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1. Load Files</a:t>
          </a:r>
        </a:p>
      </dsp:txBody>
      <dsp:txXfrm>
        <a:off x="13760" y="81726"/>
        <a:ext cx="2011384" cy="603415"/>
      </dsp:txXfrm>
    </dsp:sp>
    <dsp:sp modelId="{22359DD7-1BFB-4900-BAE6-6084F2F57988}">
      <dsp:nvSpPr>
        <dsp:cNvPr id="0" name=""/>
        <dsp:cNvSpPr/>
      </dsp:nvSpPr>
      <dsp:spPr>
        <a:xfrm>
          <a:off x="13760" y="677052"/>
          <a:ext cx="2011384" cy="256932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Load and merge the files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 AGENT.csv ( take only </a:t>
          </a:r>
          <a:r>
            <a:rPr lang="en-US" sz="1000" b="0" i="0" kern="1200" dirty="0" err="1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Inforce</a:t>
          </a: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and Agency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-MAIN.csv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- Support (B,C,D,E.csv)</a:t>
          </a:r>
        </a:p>
      </dsp:txBody>
      <dsp:txXfrm>
        <a:off x="13760" y="677052"/>
        <a:ext cx="2011384" cy="2569320"/>
      </dsp:txXfrm>
    </dsp:sp>
    <dsp:sp modelId="{C4F84DEA-2002-4D32-8E80-70EEE05E345A}">
      <dsp:nvSpPr>
        <dsp:cNvPr id="0" name=""/>
        <dsp:cNvSpPr/>
      </dsp:nvSpPr>
      <dsp:spPr>
        <a:xfrm>
          <a:off x="2132933" y="81726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2. Merge according to requirements</a:t>
          </a:r>
        </a:p>
      </dsp:txBody>
      <dsp:txXfrm>
        <a:off x="2132933" y="81726"/>
        <a:ext cx="2011384" cy="603415"/>
      </dsp:txXfrm>
    </dsp:sp>
    <dsp:sp modelId="{4FEB85EB-D046-4CDB-8A62-BBCE260C4490}">
      <dsp:nvSpPr>
        <dsp:cNvPr id="0" name=""/>
        <dsp:cNvSpPr/>
      </dsp:nvSpPr>
      <dsp:spPr>
        <a:xfrm>
          <a:off x="2132933" y="677052"/>
          <a:ext cx="2011384" cy="2569320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Incorporate</a:t>
          </a:r>
          <a:r>
            <a:rPr lang="en-US" sz="1600" b="0" i="0" kern="1200" baseline="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SQL logic</a:t>
          </a:r>
          <a:endParaRPr lang="en-US" sz="1600" b="0" i="0" kern="1200" dirty="0">
            <a:solidFill>
              <a:schemeClr val="accent3"/>
            </a:solidFill>
            <a:latin typeface="Gill Sans Nova Light" panose="020B0302020104020203" pitchFamily="34" charset="0"/>
            <a:cs typeface="Gill Sans Light" panose="020B0302020104020203" pitchFamily="34" charset="-79"/>
          </a:endParaRPr>
        </a:p>
      </dsp:txBody>
      <dsp:txXfrm>
        <a:off x="2132933" y="677052"/>
        <a:ext cx="2011384" cy="2569320"/>
      </dsp:txXfrm>
    </dsp:sp>
    <dsp:sp modelId="{49B7F8FA-D256-41EF-9327-52A3551D9A60}">
      <dsp:nvSpPr>
        <dsp:cNvPr id="0" name=""/>
        <dsp:cNvSpPr/>
      </dsp:nvSpPr>
      <dsp:spPr>
        <a:xfrm>
          <a:off x="4252107" y="81726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3. Pre-processing and EDA</a:t>
          </a:r>
        </a:p>
      </dsp:txBody>
      <dsp:txXfrm>
        <a:off x="4252107" y="81726"/>
        <a:ext cx="2011384" cy="603415"/>
      </dsp:txXfrm>
    </dsp:sp>
    <dsp:sp modelId="{6B5FE59C-B471-448A-AA7A-B526DCC4D4CA}">
      <dsp:nvSpPr>
        <dsp:cNvPr id="0" name=""/>
        <dsp:cNvSpPr/>
      </dsp:nvSpPr>
      <dsp:spPr>
        <a:xfrm>
          <a:off x="4252107" y="677052"/>
          <a:ext cx="2011384" cy="2569320"/>
        </a:xfrm>
        <a:prstGeom prst="rect">
          <a:avLst/>
        </a:prstGeom>
        <a:solidFill>
          <a:schemeClr val="bg1"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Iterative Process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Preprocessing to acquire CAT 1, CAT 2, and CAT 3.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3. Present insights and findings</a:t>
          </a:r>
        </a:p>
      </dsp:txBody>
      <dsp:txXfrm>
        <a:off x="4252107" y="677052"/>
        <a:ext cx="2011384" cy="2569320"/>
      </dsp:txXfrm>
    </dsp:sp>
    <dsp:sp modelId="{4132ECB1-6BEF-4935-AFA3-B2EAA48FDE7E}">
      <dsp:nvSpPr>
        <dsp:cNvPr id="0" name=""/>
        <dsp:cNvSpPr/>
      </dsp:nvSpPr>
      <dsp:spPr>
        <a:xfrm>
          <a:off x="6371281" y="70867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4. Clustering/Classification</a:t>
          </a:r>
        </a:p>
      </dsp:txBody>
      <dsp:txXfrm>
        <a:off x="6371281" y="70867"/>
        <a:ext cx="2011384" cy="603415"/>
      </dsp:txXfrm>
    </dsp:sp>
    <dsp:sp modelId="{C42A8BDE-B838-475D-AFDE-17B60D744AB6}">
      <dsp:nvSpPr>
        <dsp:cNvPr id="0" name=""/>
        <dsp:cNvSpPr/>
      </dsp:nvSpPr>
      <dsp:spPr>
        <a:xfrm>
          <a:off x="6371281" y="655921"/>
          <a:ext cx="2011384" cy="2612755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1. Feature engineer combinations of </a:t>
          </a:r>
          <a:r>
            <a:rPr lang="en-US" sz="1000" b="0" i="0" kern="1200" dirty="0" err="1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Purpose_code</a:t>
          </a: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 and CAT 1,2,3 to get more information. </a:t>
          </a:r>
        </a:p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2. Recommender system for best value policy or best combination policy.</a:t>
          </a:r>
        </a:p>
      </dsp:txBody>
      <dsp:txXfrm>
        <a:off x="6371281" y="655921"/>
        <a:ext cx="2011384" cy="2612755"/>
      </dsp:txXfrm>
    </dsp:sp>
    <dsp:sp modelId="{59606EB9-9F10-4D12-A33F-A242FDCC0D0F}">
      <dsp:nvSpPr>
        <dsp:cNvPr id="0" name=""/>
        <dsp:cNvSpPr/>
      </dsp:nvSpPr>
      <dsp:spPr>
        <a:xfrm>
          <a:off x="8490455" y="82985"/>
          <a:ext cx="2011384" cy="603415"/>
        </a:xfrm>
        <a:prstGeom prst="rect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944" tIns="158944" rIns="158944" bIns="15894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skerville Old Face" panose="02020602080505020303" pitchFamily="18" charset="77"/>
              <a:ea typeface="Baskerville" panose="02020502070401020303" pitchFamily="18" charset="0"/>
            </a:rPr>
            <a:t>5. Results </a:t>
          </a:r>
        </a:p>
      </dsp:txBody>
      <dsp:txXfrm>
        <a:off x="8490455" y="82985"/>
        <a:ext cx="2011384" cy="603415"/>
      </dsp:txXfrm>
    </dsp:sp>
    <dsp:sp modelId="{C8429E68-36DD-4F6A-A2F4-7CCDADCEFAD1}">
      <dsp:nvSpPr>
        <dsp:cNvPr id="0" name=""/>
        <dsp:cNvSpPr/>
      </dsp:nvSpPr>
      <dsp:spPr>
        <a:xfrm>
          <a:off x="8491289" y="680827"/>
          <a:ext cx="2009715" cy="25642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680" tIns="198680" rIns="198680" bIns="19868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rPr>
            <a:t>Deploy model</a:t>
          </a:r>
        </a:p>
      </dsp:txBody>
      <dsp:txXfrm>
        <a:off x="8491289" y="680827"/>
        <a:ext cx="2009715" cy="2564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10/24/2022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32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53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7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73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07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090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A26D6E84-B5BE-5F3E-8B3F-1A46C7F307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10" y="0"/>
            <a:ext cx="8392026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0A7E03F-5776-960D-3CA6-7CE62AC96693}"/>
              </a:ext>
            </a:extLst>
          </p:cNvPr>
          <p:cNvSpPr/>
          <p:nvPr userDrawn="1"/>
        </p:nvSpPr>
        <p:spPr>
          <a:xfrm>
            <a:off x="3300284" y="654912"/>
            <a:ext cx="5591432" cy="55914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A7464AF-3FD6-6193-CC95-A941ECE17B9D}"/>
              </a:ext>
            </a:extLst>
          </p:cNvPr>
          <p:cNvCxnSpPr>
            <a:cxnSpLocks/>
          </p:cNvCxnSpPr>
          <p:nvPr userDrawn="1"/>
        </p:nvCxnSpPr>
        <p:spPr>
          <a:xfrm>
            <a:off x="4359876" y="4300155"/>
            <a:ext cx="3472249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5214731-3110-8D76-56DF-63353710419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1" y="4157464"/>
            <a:ext cx="972078" cy="2853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16369FF-9501-1944-3E3F-46CBFD515D8D}"/>
              </a:ext>
            </a:extLst>
          </p:cNvPr>
          <p:cNvSpPr/>
          <p:nvPr userDrawn="1"/>
        </p:nvSpPr>
        <p:spPr>
          <a:xfrm>
            <a:off x="3447535" y="807312"/>
            <a:ext cx="5296930" cy="529693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AB1576B0-66ED-3F92-2AF8-4EF965E4E3F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38" y="4814449"/>
            <a:ext cx="1668775" cy="1621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576603-B88C-9F7F-98A5-E94BD2C23E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777" y="1164252"/>
            <a:ext cx="818801" cy="8455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9296" y="2660904"/>
            <a:ext cx="6693408" cy="1088136"/>
          </a:xfrm>
        </p:spPr>
        <p:txBody>
          <a:bodyPr anchor="b">
            <a:noAutofit/>
          </a:bodyPr>
          <a:lstStyle>
            <a:lvl1pPr algn="ctr">
              <a:defRPr sz="4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6384" y="2267712"/>
            <a:ext cx="2999232" cy="4389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EB05881-FB11-43E8-CCDD-8C12CDB4FE47}"/>
              </a:ext>
            </a:extLst>
          </p:cNvPr>
          <p:cNvSpPr/>
          <p:nvPr userDrawn="1"/>
        </p:nvSpPr>
        <p:spPr>
          <a:xfrm>
            <a:off x="838199" y="196052"/>
            <a:ext cx="10515601" cy="1686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fabric&#10;&#10;Description automatically generated">
            <a:extLst>
              <a:ext uri="{FF2B5EF4-FFF2-40B4-BE49-F238E27FC236}">
                <a16:creationId xmlns:a16="http://schemas.microsoft.com/office/drawing/2014/main" id="{A4941BBB-13FC-2ACE-1A50-C0F465531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14950" y="-64113"/>
            <a:ext cx="1562100" cy="4394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E9E36-E9D5-3FA6-EE22-A6E5CE13C462}"/>
              </a:ext>
            </a:extLst>
          </p:cNvPr>
          <p:cNvSpPr/>
          <p:nvPr userDrawn="1"/>
        </p:nvSpPr>
        <p:spPr>
          <a:xfrm>
            <a:off x="995423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479E4054-0885-457B-35B3-A9B26ED936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69421" y="459092"/>
            <a:ext cx="749300" cy="2755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632"/>
            <a:ext cx="10515600" cy="1133856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0088"/>
            <a:ext cx="10515600" cy="347472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6C79F3B-6B68-BA3C-6CBE-C26E339E4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D503431-982D-5D35-88BF-09474F76D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44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068407D-A1C4-B842-0C34-B2DE8AD312D3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1AE7FB-DFC0-DCDA-47AD-6ED81A6427FA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7A4DFCBA-879E-D6C9-9F81-B4F9225423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562BF3-1BFC-6948-02E0-8A1C121C3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58D7F8-0920-52BA-580D-0724912287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611EB-89A4-4C55-4032-4D0C418398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963F99-41C3-5ED4-AAD8-B904145CC7E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75360" y="2615184"/>
            <a:ext cx="10241280" cy="33192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034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2F7EB7A-F5B6-E308-68EE-3065E2B039A6}"/>
              </a:ext>
            </a:extLst>
          </p:cNvPr>
          <p:cNvSpPr/>
          <p:nvPr userDrawn="1"/>
        </p:nvSpPr>
        <p:spPr>
          <a:xfrm>
            <a:off x="0" y="0"/>
            <a:ext cx="4873752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 descr="A close-up of a tree&#10;&#10;Description automatically generated with medium confidence">
            <a:extLst>
              <a:ext uri="{FF2B5EF4-FFF2-40B4-BE49-F238E27FC236}">
                <a16:creationId xmlns:a16="http://schemas.microsoft.com/office/drawing/2014/main" id="{FED57607-56F6-9FD5-F0A8-DE0BCFE896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66459" flipH="1">
            <a:off x="2282032" y="1589693"/>
            <a:ext cx="970220" cy="22361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072" y="978408"/>
            <a:ext cx="4974336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EF26CDF-94D4-BA22-7D14-8D3289040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1072" y="2322576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0017BF0C-B2B7-932F-A9AE-5BFAE4AB5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9612" y="2770632"/>
            <a:ext cx="5065776" cy="1554480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DEAB8B47-DF86-7C9F-F027-2D4D22B2E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9612" y="4361688"/>
            <a:ext cx="5065776" cy="448056"/>
          </a:xfrm>
        </p:spPr>
        <p:txBody>
          <a:bodyPr anchor="b"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9612" y="4791456"/>
            <a:ext cx="5065776" cy="1408176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8" name="Picture 37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5B08C513-7071-2499-7E9D-CFD5A027C0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083" y="2260473"/>
            <a:ext cx="1245309" cy="2314810"/>
          </a:xfrm>
          <a:prstGeom prst="rect">
            <a:avLst/>
          </a:prstGeo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D46E6E9-39FE-B605-0786-F7F7E656F9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6344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8546F5-5752-9595-980A-9978EC65B179}"/>
              </a:ext>
            </a:extLst>
          </p:cNvPr>
          <p:cNvSpPr/>
          <p:nvPr userDrawn="1"/>
        </p:nvSpPr>
        <p:spPr>
          <a:xfrm>
            <a:off x="491679" y="319214"/>
            <a:ext cx="11208641" cy="5857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B1DFD-B7E9-D65B-0A47-8D442617B0D0}"/>
              </a:ext>
            </a:extLst>
          </p:cNvPr>
          <p:cNvCxnSpPr>
            <a:cxnSpLocks/>
          </p:cNvCxnSpPr>
          <p:nvPr userDrawn="1"/>
        </p:nvCxnSpPr>
        <p:spPr>
          <a:xfrm>
            <a:off x="837235" y="1767119"/>
            <a:ext cx="1051656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4190CCC3-E5E8-9E96-318B-F3F62E232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658" y="1631192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4712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4712" y="2629116"/>
            <a:ext cx="3200400" cy="3320861"/>
          </a:xfrm>
        </p:spPr>
        <p:txBody>
          <a:bodyPr>
            <a:normAutofit/>
          </a:bodyPr>
          <a:lstStyle>
            <a:lvl1pPr marL="2286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600"/>
            </a:lvl1pPr>
            <a:lvl2pPr marL="6858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400"/>
            </a:lvl2pPr>
            <a:lvl3pPr marL="11430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200"/>
            </a:lvl3pPr>
            <a:lvl4pPr marL="16002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4pPr>
            <a:lvl5pPr marL="2057400" indent="-228600">
              <a:buClr>
                <a:srgbClr val="73292A"/>
              </a:buClr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8848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270D939-D128-D431-82CE-9C15D5A7A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09560" y="2161563"/>
            <a:ext cx="3200400" cy="427797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4AAE69C6-BB37-BC70-8424-BC928D19C91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09560" y="2629116"/>
            <a:ext cx="3200400" cy="3320861"/>
          </a:xfrm>
        </p:spPr>
        <p:txBody>
          <a:bodyPr>
            <a:normAutofit/>
          </a:bodyPr>
          <a:lstStyle>
            <a:lvl1pPr>
              <a:buClr>
                <a:srgbClr val="73292A"/>
              </a:buClr>
              <a:defRPr sz="1600"/>
            </a:lvl1pPr>
            <a:lvl2pPr>
              <a:buClr>
                <a:srgbClr val="73292A"/>
              </a:buClr>
              <a:defRPr sz="1400"/>
            </a:lvl2pPr>
            <a:lvl3pPr>
              <a:buClr>
                <a:srgbClr val="73292A"/>
              </a:buClr>
              <a:defRPr sz="1200"/>
            </a:lvl3pPr>
            <a:lvl4pPr>
              <a:buClr>
                <a:srgbClr val="73292A"/>
              </a:buClr>
              <a:defRPr sz="1100"/>
            </a:lvl4pPr>
            <a:lvl5pPr>
              <a:buClr>
                <a:srgbClr val="73292A"/>
              </a:buCl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0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E0606CB6-3E28-F128-51B5-3786D74048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4BBC1B-7DD9-DA00-15CC-B446DA472005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88A03B2-8C41-A023-CB90-5F79A1F01AF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pic>
        <p:nvPicPr>
          <p:cNvPr id="10" name="Picture 9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EA6110C-517A-C447-DB03-9A264F112F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09" y="1695833"/>
            <a:ext cx="1155700" cy="4318000"/>
          </a:xfrm>
          <a:prstGeom prst="rect">
            <a:avLst/>
          </a:prstGeom>
        </p:spPr>
      </p:pic>
      <p:pic>
        <p:nvPicPr>
          <p:cNvPr id="12" name="Picture 11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DC4249CD-2B45-A435-5B21-CFA7042138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749" y="381916"/>
            <a:ext cx="1155700" cy="431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A7568A0-F819-551E-4780-20A651246990}"/>
              </a:ext>
            </a:extLst>
          </p:cNvPr>
          <p:cNvSpPr/>
          <p:nvPr userDrawn="1"/>
        </p:nvSpPr>
        <p:spPr>
          <a:xfrm>
            <a:off x="1024128" y="2162946"/>
            <a:ext cx="3794760" cy="2536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D903-56F9-B09B-0443-A76786804823}"/>
              </a:ext>
            </a:extLst>
          </p:cNvPr>
          <p:cNvSpPr/>
          <p:nvPr userDrawn="1"/>
        </p:nvSpPr>
        <p:spPr>
          <a:xfrm>
            <a:off x="1131655" y="2264499"/>
            <a:ext cx="3585549" cy="23354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91551-9B41-0ACF-0BE6-9D174E695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2184" y="2889504"/>
            <a:ext cx="2852928" cy="108813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5D3FB1-678F-0A9A-CCB6-435CE57DA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1312" y="2011680"/>
            <a:ext cx="2999232" cy="2843784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l">
              <a:lnSpc>
                <a:spcPct val="150000"/>
              </a:lnSpc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8246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362110-9E75-C1E6-F3D3-769A27CB658B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E61109-4A99-6337-9E7D-6AE0370E2A33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3B4663F-72DF-CD37-DE9D-C35DFB37E8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8BE494-2D3C-A618-4422-6EA949698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28461"/>
            <a:ext cx="5181600" cy="35485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9B248-9F11-0A11-E6AF-776D371E14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EFD48A-F270-E4EE-7C35-F4304F3DDF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7DEB86-4C56-EB31-FEEE-EC8AA99FB456}"/>
              </a:ext>
            </a:extLst>
          </p:cNvPr>
          <p:cNvSpPr/>
          <p:nvPr userDrawn="1"/>
        </p:nvSpPr>
        <p:spPr>
          <a:xfrm>
            <a:off x="4680" y="0"/>
            <a:ext cx="12191999" cy="23092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19EDA-96E7-C255-DFF9-F36A187EBACD}"/>
              </a:ext>
            </a:extLst>
          </p:cNvPr>
          <p:cNvSpPr/>
          <p:nvPr userDrawn="1"/>
        </p:nvSpPr>
        <p:spPr>
          <a:xfrm>
            <a:off x="1007819" y="319215"/>
            <a:ext cx="10185721" cy="14446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FAD938FE-3B63-4832-B610-64346C069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02" y="1631192"/>
            <a:ext cx="1207554" cy="35451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B38128B-385C-B928-A4A8-BD98929D3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fabric&#10;&#10;Description automatically generated">
            <a:extLst>
              <a:ext uri="{FF2B5EF4-FFF2-40B4-BE49-F238E27FC236}">
                <a16:creationId xmlns:a16="http://schemas.microsoft.com/office/drawing/2014/main" id="{ABAD6905-AD97-1EAF-A4A3-D0BB13B128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13" y="1162701"/>
            <a:ext cx="1562100" cy="4394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BCB4CA-03FB-81F4-F8A2-FA9C0DBDEB11}"/>
              </a:ext>
            </a:extLst>
          </p:cNvPr>
          <p:cNvSpPr/>
          <p:nvPr userDrawn="1"/>
        </p:nvSpPr>
        <p:spPr>
          <a:xfrm>
            <a:off x="0" y="0"/>
            <a:ext cx="6096000" cy="686957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group of flowers&#10;&#10;Description automatically generated with low confidence">
            <a:extLst>
              <a:ext uri="{FF2B5EF4-FFF2-40B4-BE49-F238E27FC236}">
                <a16:creationId xmlns:a16="http://schemas.microsoft.com/office/drawing/2014/main" id="{138EDBF7-FA56-2BF9-ECFA-6C39FEE8F8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9852" flipH="1">
            <a:off x="1760954" y="2048834"/>
            <a:ext cx="1230524" cy="2287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0" y="978408"/>
            <a:ext cx="37490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83880" y="2194560"/>
            <a:ext cx="3749040" cy="430682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0FE36A83-31CF-DF76-5708-55ED9FB70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35" y="2476883"/>
            <a:ext cx="749300" cy="2755900"/>
          </a:xfrm>
          <a:prstGeom prst="rect">
            <a:avLst/>
          </a:prstGeom>
        </p:spPr>
      </p:pic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5BF6365E-74A9-6D7B-5F20-7C29F29017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25296" y="1426464"/>
            <a:ext cx="3922776" cy="4242816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30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DE27-1913-8274-9943-46641EA0DAB7}"/>
              </a:ext>
            </a:extLst>
          </p:cNvPr>
          <p:cNvSpPr/>
          <p:nvPr userDrawn="1"/>
        </p:nvSpPr>
        <p:spPr>
          <a:xfrm>
            <a:off x="1174276" y="-756"/>
            <a:ext cx="9843449" cy="5690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1AB4A-AE17-BFA4-697C-75EC6407E147}"/>
              </a:ext>
            </a:extLst>
          </p:cNvPr>
          <p:cNvSpPr/>
          <p:nvPr userDrawn="1"/>
        </p:nvSpPr>
        <p:spPr>
          <a:xfrm>
            <a:off x="1604189" y="-13446"/>
            <a:ext cx="8983623" cy="52577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1C7F01FE-99A8-35BD-05A1-6D93A2578E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33" y="5110810"/>
            <a:ext cx="1207554" cy="3545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660DF-FD7A-4340-E854-B4680A6B88C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02474" y="-1953000"/>
            <a:ext cx="1485900" cy="537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3516" y="2651760"/>
            <a:ext cx="7744968" cy="269748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 algn="ctr">
              <a:lnSpc>
                <a:spcPct val="100000"/>
              </a:lnSpc>
              <a:defRPr sz="18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 algn="ctr">
              <a:defRPr sz="16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 algn="ctr">
              <a:defRPr sz="1400"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2F05D25C-B703-1868-603E-D468EF44D7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8FDB2CC-A975-BC07-042A-228D387E51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ADFA29-47E3-2E16-12B7-D8031DC04C0D}"/>
              </a:ext>
            </a:extLst>
          </p:cNvPr>
          <p:cNvSpPr/>
          <p:nvPr userDrawn="1"/>
        </p:nvSpPr>
        <p:spPr>
          <a:xfrm>
            <a:off x="0" y="3377183"/>
            <a:ext cx="12192000" cy="2326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plant&#10;&#10;Description automatically generated with low confidence">
            <a:extLst>
              <a:ext uri="{FF2B5EF4-FFF2-40B4-BE49-F238E27FC236}">
                <a16:creationId xmlns:a16="http://schemas.microsoft.com/office/drawing/2014/main" id="{D373DB44-C887-96AC-D32D-B7656F28FB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7322" y="3187511"/>
            <a:ext cx="1422400" cy="5283200"/>
          </a:xfrm>
          <a:prstGeom prst="rect">
            <a:avLst/>
          </a:prstGeom>
        </p:spPr>
      </p:pic>
      <p:pic>
        <p:nvPicPr>
          <p:cNvPr id="9" name="Picture 8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6A080FF9-A96B-AA38-428D-5F2CF533D0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00022" y="287485"/>
            <a:ext cx="1485900" cy="5372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5150280-02E2-686D-A130-65EBDA15EF13}"/>
              </a:ext>
            </a:extLst>
          </p:cNvPr>
          <p:cNvSpPr/>
          <p:nvPr userDrawn="1"/>
        </p:nvSpPr>
        <p:spPr>
          <a:xfrm>
            <a:off x="232651" y="3633264"/>
            <a:ext cx="11740896" cy="178975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pic>
        <p:nvPicPr>
          <p:cNvPr id="15" name="Picture 14" descr="A picture containing ceramic ware, porcelain&#10;&#10;Description automatically generated">
            <a:extLst>
              <a:ext uri="{FF2B5EF4-FFF2-40B4-BE49-F238E27FC236}">
                <a16:creationId xmlns:a16="http://schemas.microsoft.com/office/drawing/2014/main" id="{3DD4D68C-6665-333E-98E8-785116A05A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90193">
            <a:off x="6957396" y="5090392"/>
            <a:ext cx="856832" cy="83252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7E0939A-D971-0D79-9B6D-834913C959B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979" y="3252854"/>
            <a:ext cx="1206427" cy="621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153668" y="3977640"/>
            <a:ext cx="9884664" cy="73152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153668" y="4700016"/>
            <a:ext cx="9884664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70832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0999"/>
            <a:ext cx="10515600" cy="1325880"/>
          </a:xfrm>
        </p:spPr>
        <p:txBody>
          <a:bodyPr/>
          <a:lstStyle>
            <a:lvl1pPr algn="ctr">
              <a:defRPr>
                <a:latin typeface="Baskerville" panose="02020502070401020303" pitchFamily="18" charset="0"/>
                <a:ea typeface="Baskerville" panose="02020502070401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72000"/>
          </a:xfrm>
        </p:spPr>
        <p:txBody>
          <a:bodyPr/>
          <a:lstStyle>
            <a:lvl1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  <a:lvl2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2pPr>
            <a:lvl3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3pPr>
            <a:lvl4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4pPr>
            <a:lvl5pPr>
              <a:defRPr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70EA9-DC14-D6B7-054C-51C9E1FE93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5A817-7911-6CCE-C2C4-2C8568F7F3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10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2F45E1C-47F6-0AF9-7468-BA613D681E1D}"/>
              </a:ext>
            </a:extLst>
          </p:cNvPr>
          <p:cNvSpPr/>
          <p:nvPr userDrawn="1"/>
        </p:nvSpPr>
        <p:spPr>
          <a:xfrm>
            <a:off x="0" y="1533950"/>
            <a:ext cx="12192000" cy="379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A picture containing fabric&#10;&#10;Description automatically generated">
            <a:extLst>
              <a:ext uri="{FF2B5EF4-FFF2-40B4-BE49-F238E27FC236}">
                <a16:creationId xmlns:a16="http://schemas.microsoft.com/office/drawing/2014/main" id="{AB9E0D8B-7031-366D-884B-EB3FABD78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56236" y="-1772981"/>
            <a:ext cx="2147050" cy="60396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59314F-DCEF-A5A7-C5D9-F0D39AAC9FFA}"/>
              </a:ext>
            </a:extLst>
          </p:cNvPr>
          <p:cNvSpPr/>
          <p:nvPr userDrawn="1"/>
        </p:nvSpPr>
        <p:spPr>
          <a:xfrm>
            <a:off x="225552" y="1796143"/>
            <a:ext cx="11740896" cy="326571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DAAE5EB8-5B6B-6FA6-E6E7-D2F58FDFB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07543" y="-287017"/>
            <a:ext cx="1051334" cy="3866771"/>
          </a:xfrm>
          <a:prstGeom prst="rect">
            <a:avLst/>
          </a:prstGeom>
        </p:spPr>
      </p:pic>
      <p:pic>
        <p:nvPicPr>
          <p:cNvPr id="19" name="Picture 18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BB1368FF-AA1B-4423-30B1-BE082E6F191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22" y="492338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56" y="2404872"/>
            <a:ext cx="8705088" cy="2002536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3454" y="3964517"/>
            <a:ext cx="8705089" cy="4572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>
            <a:extLst>
              <a:ext uri="{FF2B5EF4-FFF2-40B4-BE49-F238E27FC236}">
                <a16:creationId xmlns:a16="http://schemas.microsoft.com/office/drawing/2014/main" id="{F5E2B84E-B4F2-ED93-8084-ECFC3B9C38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49667" y="3189069"/>
            <a:ext cx="945473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FDD82133-EB75-7E07-A9CE-730CB7F6CD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3184" y="2136567"/>
            <a:ext cx="941832" cy="1936750"/>
          </a:xfrm>
        </p:spPr>
        <p:txBody>
          <a:bodyPr>
            <a:noAutofit/>
          </a:bodyPr>
          <a:lstStyle>
            <a:lvl1pPr marL="0" indent="0">
              <a:buNone/>
              <a:defRPr sz="14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17870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375868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26173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28309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3828270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63663" y="3926721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765799" y="4286611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280672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16065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18201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8733074" y="1797050"/>
            <a:ext cx="2057400" cy="20589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66331" y="3946525"/>
            <a:ext cx="2194560" cy="3556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467" y="4306415"/>
            <a:ext cx="2194560" cy="27432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68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740FC-E682-E87B-87BB-213396FD2DF6}"/>
              </a:ext>
            </a:extLst>
          </p:cNvPr>
          <p:cNvSpPr/>
          <p:nvPr userDrawn="1"/>
        </p:nvSpPr>
        <p:spPr>
          <a:xfrm>
            <a:off x="553443" y="0"/>
            <a:ext cx="11105522" cy="62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C6E25B-7977-E725-B84F-07CA54BB4973}"/>
              </a:ext>
            </a:extLst>
          </p:cNvPr>
          <p:cNvSpPr/>
          <p:nvPr userDrawn="1"/>
        </p:nvSpPr>
        <p:spPr>
          <a:xfrm>
            <a:off x="877579" y="0"/>
            <a:ext cx="10460969" cy="58727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icture containing mollusk, insect&#10;&#10;Description automatically generated">
            <a:extLst>
              <a:ext uri="{FF2B5EF4-FFF2-40B4-BE49-F238E27FC236}">
                <a16:creationId xmlns:a16="http://schemas.microsoft.com/office/drawing/2014/main" id="{0EE757CA-B891-A6E4-F7DB-FFB1DBFDA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75" y="5738220"/>
            <a:ext cx="1207554" cy="3545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CA519-6BA6-FAC8-3545-2E7E3CBD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6A1AC1B6-9CB9-19D8-8BDC-EDC0B6C19DB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168136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AB2A93C-DB99-8217-D74F-D08E610FA7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06424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61950EAA-EB4E-8768-AFC9-A0356AECF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6424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Picture Placeholder 17">
            <a:extLst>
              <a:ext uri="{FF2B5EF4-FFF2-40B4-BE49-F238E27FC236}">
                <a16:creationId xmlns:a16="http://schemas.microsoft.com/office/drawing/2014/main" id="{B23EF08B-7D0C-7D96-413D-71C22E3F74D0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168136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A6866782-6675-4F37-E5D2-68CB0191C1A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06424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9F53AB27-DDFA-AA5D-8253-546C9BBA9C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06424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17">
            <a:extLst>
              <a:ext uri="{FF2B5EF4-FFF2-40B4-BE49-F238E27FC236}">
                <a16:creationId xmlns:a16="http://schemas.microsoft.com/office/drawing/2014/main" id="{E3B18CDB-3FF1-EC8E-EA8A-31E9BF81747A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2675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EAB1EC17-F1C7-0781-4F52-DEE9122BBC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39312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9E2E4E06-43E3-5309-A921-59117EDFEA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9312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7">
            <a:extLst>
              <a:ext uri="{FF2B5EF4-FFF2-40B4-BE49-F238E27FC236}">
                <a16:creationId xmlns:a16="http://schemas.microsoft.com/office/drawing/2014/main" id="{DD9CE7E9-3BC2-0321-457B-61D363708B38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22675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70DD1941-A469-A457-B987-E0E2C300A8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639312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6B84B7D-A7EC-6FE1-9925-F78AF0DE23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39312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17">
            <a:extLst>
              <a:ext uri="{FF2B5EF4-FFF2-40B4-BE49-F238E27FC236}">
                <a16:creationId xmlns:a16="http://schemas.microsoft.com/office/drawing/2014/main" id="{2EB018F6-8206-135F-BF16-29E6E63FD099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6772144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13D50A41-E904-8A4E-6F0A-F980F8D647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72200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D6CE30A5-8B65-384B-A8B9-6F711A5219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2200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7">
            <a:extLst>
              <a:ext uri="{FF2B5EF4-FFF2-40B4-BE49-F238E27FC236}">
                <a16:creationId xmlns:a16="http://schemas.microsoft.com/office/drawing/2014/main" id="{AA1AC2FE-336D-4E7F-2C86-6A8C29BA8F9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6772144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A370BF1-09EC-DBE1-5118-8A92A0F90BC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172200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5089D72C-E865-F5D3-CB1E-050AEF68445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172200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17">
            <a:extLst>
              <a:ext uri="{FF2B5EF4-FFF2-40B4-BE49-F238E27FC236}">
                <a16:creationId xmlns:a16="http://schemas.microsoft.com/office/drawing/2014/main" id="{D1C71745-769D-8F16-2B61-EF5D4012F1E3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9317533" y="1658061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D6D40AAC-2768-6F48-97AE-FD958D89FD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705088" y="2926080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85652007-C32E-173C-2A5F-B1C08D6140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05088" y="3145536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17">
            <a:extLst>
              <a:ext uri="{FF2B5EF4-FFF2-40B4-BE49-F238E27FC236}">
                <a16:creationId xmlns:a16="http://schemas.microsoft.com/office/drawing/2014/main" id="{4F7ECA98-24CD-8CC5-A3EC-BFF5E9B11748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9317533" y="3818492"/>
            <a:ext cx="1160392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46CBECF2-D93E-3DF9-064C-CB4A3262B69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05088" y="5086511"/>
            <a:ext cx="2322576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20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71E06E16-A083-B853-8155-7FF97AD1DE8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05088" y="5305967"/>
            <a:ext cx="2322576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D4DF5-3AA4-926D-00B1-1C24F968F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EC206-AFEC-E74D-0522-B0D47B2E7A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2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800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9" r:id="rId3"/>
    <p:sldLayoutId id="2147483651" r:id="rId4"/>
    <p:sldLayoutId id="2147483650" r:id="rId5"/>
    <p:sldLayoutId id="2147483663" r:id="rId6"/>
    <p:sldLayoutId id="2147483665" r:id="rId7"/>
    <p:sldLayoutId id="2147483660" r:id="rId8"/>
    <p:sldLayoutId id="2147483661" r:id="rId9"/>
    <p:sldLayoutId id="2147483662" r:id="rId10"/>
    <p:sldLayoutId id="2147483666" r:id="rId11"/>
    <p:sldLayoutId id="2147483653" r:id="rId12"/>
    <p:sldLayoutId id="2147483664" r:id="rId13"/>
    <p:sldLayoutId id="2147483667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73292A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3292A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180B-35BA-C28E-820F-59C84FBDD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AIA Data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60E8-21BF-1371-4767-5E86248A7A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Mildred Vanessa Epui</a:t>
            </a:r>
          </a:p>
        </p:txBody>
      </p:sp>
    </p:spTree>
    <p:extLst>
      <p:ext uri="{BB962C8B-B14F-4D97-AF65-F5344CB8AC3E}">
        <p14:creationId xmlns:p14="http://schemas.microsoft.com/office/powerpoint/2010/main" val="31771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Assumptions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sz="20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Support files must have unique purpose code when combined, in order to be able to merge with Main data. 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sz="20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LA, LAT, and LA TAKAFUL are the same. 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sz="2000" dirty="0">
                <a:solidFill>
                  <a:schemeClr val="accent3"/>
                </a:solidFill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If </a:t>
            </a:r>
            <a:r>
              <a:rPr lang="en-US" dirty="0"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different </a:t>
            </a:r>
            <a:r>
              <a:rPr lang="en-US" dirty="0" err="1"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char_value</a:t>
            </a:r>
            <a:r>
              <a:rPr lang="en-US" dirty="0"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contains the same purpose code, it must be dropped. However this will cause incorrect reporting of data.</a:t>
            </a:r>
          </a:p>
          <a:p>
            <a:pPr marL="457200" indent="-457200" algn="l">
              <a:lnSpc>
                <a:spcPct val="100000"/>
              </a:lnSpc>
              <a:buAutoNum type="arabicPeriod"/>
            </a:pPr>
            <a:r>
              <a:rPr lang="en-US" dirty="0" err="1"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Purchase_dt</a:t>
            </a:r>
            <a:r>
              <a:rPr lang="en-US" dirty="0">
                <a:latin typeface="Gill Sans Nova Light" panose="020B0302020104020203" pitchFamily="34" charset="0"/>
                <a:ea typeface="+mn-lt"/>
                <a:cs typeface="Gill Sans Light" panose="020B0302020104020203" pitchFamily="34" charset="-79"/>
              </a:rPr>
              <a:t> is date of purchase.</a:t>
            </a:r>
            <a:endParaRPr lang="en-US" sz="2000" dirty="0">
              <a:solidFill>
                <a:schemeClr val="accent3"/>
              </a:solidFill>
              <a:latin typeface="Gill Sans Nova Light" panose="020B0302020104020203" pitchFamily="34" charset="0"/>
              <a:ea typeface="+mn-lt"/>
              <a:cs typeface="Gill Sans Light" panose="020B0302020104020203" pitchFamily="34" charset="-79"/>
            </a:endParaRPr>
          </a:p>
          <a:p>
            <a:pPr marL="457200" indent="-457200" algn="ctr">
              <a:lnSpc>
                <a:spcPct val="100000"/>
              </a:lnSpc>
              <a:buAutoNum type="arabicPeriod"/>
            </a:pP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8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54157-869F-9BBE-CFCF-717129CA6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8028" y="1389888"/>
            <a:ext cx="8695944" cy="1325880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</a:rPr>
              <a:t>Summary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AC05D-560D-1665-8879-549C0B4ED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cs typeface="Calibri"/>
              </a:rPr>
              <a:t>Due to data challenges, it is NOT recommended to proceed without clarification of the challenges by Business.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accent3"/>
                </a:solidFill>
                <a:cs typeface="Calibri"/>
              </a:rPr>
              <a:t>The next section will be continued by only combining MAIN.cs</a:t>
            </a:r>
            <a:r>
              <a:rPr lang="en-US" dirty="0">
                <a:cs typeface="Calibri"/>
              </a:rPr>
              <a:t>v and AGENT.csv. Support files are NOT combined into the working file. </a:t>
            </a:r>
            <a:endParaRPr lang="en-US" dirty="0">
              <a:solidFill>
                <a:schemeClr val="accent3"/>
              </a:solidFill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088D1-E89A-FD55-EB44-4941177453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026A48-6EF8-D4D0-2C6E-1F96935EA5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10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Submission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answers to the questions posed in ds_assessment.pdf</a:t>
            </a:r>
          </a:p>
        </p:txBody>
      </p:sp>
    </p:spTree>
    <p:extLst>
      <p:ext uri="{BB962C8B-B14F-4D97-AF65-F5344CB8AC3E}">
        <p14:creationId xmlns:p14="http://schemas.microsoft.com/office/powerpoint/2010/main" val="3480030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CC98-D042-4291-AE56-0287BCA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Number of Policies sold : </a:t>
            </a:r>
            <a:r>
              <a:rPr lang="en-US" b="1" u="sng" dirty="0"/>
              <a:t>125059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365D-28D5-49E4-9CCA-F92D5BED6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CC600-C730-4A0E-90E3-402DDA908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7199C-EB56-41A6-BAF1-549FDFA6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24" y="1349494"/>
            <a:ext cx="8836584" cy="4958812"/>
          </a:xfrm>
          <a:prstGeom prst="rect">
            <a:avLst/>
          </a:prstGeom>
        </p:spPr>
      </p:pic>
      <p:sp>
        <p:nvSpPr>
          <p:cNvPr id="12" name="Arrow: Curved Left 11">
            <a:extLst>
              <a:ext uri="{FF2B5EF4-FFF2-40B4-BE49-F238E27FC236}">
                <a16:creationId xmlns:a16="http://schemas.microsoft.com/office/drawing/2014/main" id="{0C9DECF5-4EF9-42C1-993F-12A80DC6218A}"/>
              </a:ext>
            </a:extLst>
          </p:cNvPr>
          <p:cNvSpPr/>
          <p:nvPr/>
        </p:nvSpPr>
        <p:spPr>
          <a:xfrm>
            <a:off x="10579608" y="1075303"/>
            <a:ext cx="904824" cy="2515581"/>
          </a:xfrm>
          <a:prstGeom prst="curved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090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DCC98-D042-4291-AE56-0287BCA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Total Annualized Net Premium from 2019 onwards: </a:t>
            </a:r>
            <a:r>
              <a:rPr lang="en-US" sz="2800" b="1" u="sng" dirty="0"/>
              <a:t>$ 40.81Million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1365D-28D5-49E4-9CCA-F92D5BED66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CC600-C730-4A0E-90E3-402DDA9088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F7199C-EB56-41A6-BAF1-549FDFA6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626" y="1337720"/>
            <a:ext cx="8836584" cy="4958812"/>
          </a:xfrm>
          <a:prstGeom prst="rect">
            <a:avLst/>
          </a:prstGeom>
        </p:spPr>
      </p:pic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0C9DECF5-4EF9-42C1-993F-12A80DC6218A}"/>
              </a:ext>
            </a:extLst>
          </p:cNvPr>
          <p:cNvSpPr/>
          <p:nvPr/>
        </p:nvSpPr>
        <p:spPr>
          <a:xfrm>
            <a:off x="9213895" y="1145974"/>
            <a:ext cx="904824" cy="1832693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994BA-3D78-4A50-8385-7846A4462514}"/>
              </a:ext>
            </a:extLst>
          </p:cNvPr>
          <p:cNvSpPr txBox="1"/>
          <p:nvPr/>
        </p:nvSpPr>
        <p:spPr>
          <a:xfrm>
            <a:off x="121658" y="1397675"/>
            <a:ext cx="2751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</a:p>
          <a:p>
            <a:r>
              <a:rPr lang="en-US" dirty="0"/>
              <a:t>Annualized New Premium is the total </a:t>
            </a:r>
            <a:r>
              <a:rPr lang="en-US" dirty="0" err="1"/>
              <a:t>ANP_Rider</a:t>
            </a:r>
            <a:r>
              <a:rPr lang="en-US" dirty="0"/>
              <a:t> from 2019 onwards.</a:t>
            </a:r>
          </a:p>
          <a:p>
            <a:r>
              <a:rPr lang="en-US" dirty="0"/>
              <a:t>Due to </a:t>
            </a:r>
            <a:r>
              <a:rPr lang="en-US" dirty="0" err="1"/>
              <a:t>purchase_dt</a:t>
            </a:r>
            <a:r>
              <a:rPr lang="en-US" dirty="0"/>
              <a:t> challenges, the ANP per year shown below is not accurate.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4DC566-AF78-4C29-AAD0-409C4EB62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02" y="3705999"/>
            <a:ext cx="5096316" cy="2916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162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24D1-4940-4441-8076-05F18C37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Agents </a:t>
            </a:r>
            <a:r>
              <a:rPr lang="en-US" sz="1300" dirty="0"/>
              <a:t>(INFORCE AGENCY) </a:t>
            </a:r>
            <a:r>
              <a:rPr lang="en-US" dirty="0"/>
              <a:t>who sold at least 5 vitality attached policy: </a:t>
            </a:r>
            <a:r>
              <a:rPr lang="en-US" b="1" u="sng" dirty="0"/>
              <a:t>1649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E22399-26AD-4BE1-A9D4-49ABC1386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9067" y="1825625"/>
            <a:ext cx="7833866" cy="43703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C8713-66F2-4588-B52C-8AB2FCA90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C8B90-BBB3-41CD-AD2A-1A6CA1230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Arrow: Left-Up 7">
            <a:extLst>
              <a:ext uri="{FF2B5EF4-FFF2-40B4-BE49-F238E27FC236}">
                <a16:creationId xmlns:a16="http://schemas.microsoft.com/office/drawing/2014/main" id="{BC2F55C6-873F-48A8-8633-F721ACCC746E}"/>
              </a:ext>
            </a:extLst>
          </p:cNvPr>
          <p:cNvSpPr/>
          <p:nvPr/>
        </p:nvSpPr>
        <p:spPr>
          <a:xfrm>
            <a:off x="7589166" y="1612956"/>
            <a:ext cx="1437099" cy="835910"/>
          </a:xfrm>
          <a:prstGeom prst="leftUp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120246-BCDD-46AD-BA53-EDBE20727A62}"/>
              </a:ext>
            </a:extLst>
          </p:cNvPr>
          <p:cNvSpPr/>
          <p:nvPr/>
        </p:nvSpPr>
        <p:spPr>
          <a:xfrm>
            <a:off x="7471804" y="2396836"/>
            <a:ext cx="1671821" cy="68678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32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D6783A7-864A-48EB-B71F-36A25CAC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047" y="1825625"/>
            <a:ext cx="7835905" cy="437038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124D1-4940-4441-8076-05F18C37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of Agents </a:t>
            </a:r>
            <a:r>
              <a:rPr lang="en-US" sz="1300" dirty="0"/>
              <a:t>(INFORCE AGENCY) </a:t>
            </a:r>
            <a:r>
              <a:rPr lang="en-US" dirty="0"/>
              <a:t>who sold policies with at least 3 Riders: </a:t>
            </a:r>
            <a:r>
              <a:rPr lang="en-US" b="1" u="sng" dirty="0"/>
              <a:t>2868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C8713-66F2-4588-B52C-8AB2FCA90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C8B90-BBB3-41CD-AD2A-1A6CA1230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Arrow: Left-Up 7">
            <a:extLst>
              <a:ext uri="{FF2B5EF4-FFF2-40B4-BE49-F238E27FC236}">
                <a16:creationId xmlns:a16="http://schemas.microsoft.com/office/drawing/2014/main" id="{BC2F55C6-873F-48A8-8633-F721ACCC746E}"/>
              </a:ext>
            </a:extLst>
          </p:cNvPr>
          <p:cNvSpPr/>
          <p:nvPr/>
        </p:nvSpPr>
        <p:spPr>
          <a:xfrm>
            <a:off x="7589166" y="1612956"/>
            <a:ext cx="1437099" cy="835910"/>
          </a:xfrm>
          <a:prstGeom prst="leftUp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120246-BCDD-46AD-BA53-EDBE20727A62}"/>
              </a:ext>
            </a:extLst>
          </p:cNvPr>
          <p:cNvSpPr/>
          <p:nvPr/>
        </p:nvSpPr>
        <p:spPr>
          <a:xfrm>
            <a:off x="7683725" y="4065744"/>
            <a:ext cx="1671821" cy="686781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Insights: Policies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Focusing only on </a:t>
            </a:r>
            <a:r>
              <a:rPr lang="en-US" dirty="0" err="1"/>
              <a:t>Inforce</a:t>
            </a:r>
            <a:r>
              <a:rPr lang="en-US" dirty="0"/>
              <a:t> and Agency</a:t>
            </a:r>
          </a:p>
        </p:txBody>
      </p:sp>
    </p:spTree>
    <p:extLst>
      <p:ext uri="{BB962C8B-B14F-4D97-AF65-F5344CB8AC3E}">
        <p14:creationId xmlns:p14="http://schemas.microsoft.com/office/powerpoint/2010/main" val="3490162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3366F82-BC11-4139-B258-EB06348D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Min, Max, Median of Policy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F9D7A-B0F8-4E92-ADB4-E9831D7AA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99C09-2E55-421E-94DC-21B133EA8C0E}"/>
              </a:ext>
            </a:extLst>
          </p:cNvPr>
          <p:cNvSpPr txBox="1"/>
          <p:nvPr/>
        </p:nvSpPr>
        <p:spPr>
          <a:xfrm>
            <a:off x="834930" y="2324410"/>
            <a:ext cx="609665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Based on the data distribution in the box plot:</a:t>
            </a:r>
          </a:p>
          <a:p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There is a total of </a:t>
            </a:r>
            <a:r>
              <a:rPr lang="en-US" sz="1200" b="1" u="sng" dirty="0"/>
              <a:t>125,047 </a:t>
            </a:r>
            <a:r>
              <a:rPr lang="en-US" sz="1200" b="1" dirty="0"/>
              <a:t> </a:t>
            </a:r>
            <a:r>
              <a:rPr lang="en-US" sz="1200" dirty="0"/>
              <a:t>policies in this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upper outlier whisker is very long, suggesting that there are extreme values towards the higher price.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Median is </a:t>
            </a:r>
            <a:r>
              <a:rPr lang="en-US" sz="1200" dirty="0">
                <a:highlight>
                  <a:srgbClr val="A9D7D9"/>
                </a:highlight>
              </a:rPr>
              <a:t>208.8</a:t>
            </a:r>
            <a:r>
              <a:rPr lang="en-US" sz="1200" dirty="0"/>
              <a:t>, suggesting that most of the policies are priced as such.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 policy price is considered an outlier if it is more than </a:t>
            </a:r>
            <a:r>
              <a:rPr lang="en-US" sz="1200" dirty="0">
                <a:highlight>
                  <a:srgbClr val="A9D7D9"/>
                </a:highlight>
              </a:rPr>
              <a:t>652.54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Maximum paid for 1 policy is </a:t>
            </a:r>
            <a:r>
              <a:rPr lang="en-US" sz="1200" dirty="0">
                <a:highlight>
                  <a:srgbClr val="FFFF00"/>
                </a:highlight>
              </a:rPr>
              <a:t>45,715.70</a:t>
            </a:r>
            <a:r>
              <a:rPr lang="en-US" sz="1200" dirty="0"/>
              <a:t>, where the Basic is </a:t>
            </a:r>
            <a:r>
              <a:rPr lang="en-US" sz="1200" dirty="0">
                <a:highlight>
                  <a:srgbClr val="FFFF00"/>
                </a:highlight>
              </a:rPr>
              <a:t>3358.5</a:t>
            </a:r>
            <a:r>
              <a:rPr lang="en-US" sz="1200" dirty="0"/>
              <a:t> and the 4 Riders </a:t>
            </a:r>
            <a:r>
              <a:rPr lang="en-US" sz="1200" dirty="0" err="1"/>
              <a:t>totalling</a:t>
            </a:r>
            <a:r>
              <a:rPr lang="en-US" sz="1200" dirty="0"/>
              <a:t> to </a:t>
            </a:r>
            <a:r>
              <a:rPr lang="en-US" sz="1200" dirty="0">
                <a:highlight>
                  <a:srgbClr val="FFFF00"/>
                </a:highlight>
              </a:rPr>
              <a:t>42,357.20</a:t>
            </a:r>
            <a:r>
              <a:rPr lang="en-US" sz="1200" dirty="0"/>
              <a:t> </a:t>
            </a:r>
            <a:r>
              <a:rPr lang="en-US" sz="1200" dirty="0" err="1"/>
              <a:t>Policy_no</a:t>
            </a:r>
            <a:r>
              <a:rPr lang="en-US" sz="1200" dirty="0"/>
              <a:t> is 11402 with the breakdown below.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D597B05-5AE3-4E8C-8F05-A089D9342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2" y="4259845"/>
            <a:ext cx="10312930" cy="10732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D7EEBF-7D36-4425-9399-B9E83A3F256E}"/>
              </a:ext>
            </a:extLst>
          </p:cNvPr>
          <p:cNvSpPr txBox="1"/>
          <p:nvPr/>
        </p:nvSpPr>
        <p:spPr>
          <a:xfrm>
            <a:off x="991909" y="5598672"/>
            <a:ext cx="6096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The Minimum paid for 1 policy is 0 (148 policies have 0 basic and 0 riders paid).</a:t>
            </a:r>
          </a:p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The next minimum amount is 9.58, where there are 26 policies paying this amount. 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DF9835-9908-4D66-BCFB-88D12705F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" t="7273" r="-598" b="1921"/>
          <a:stretch/>
        </p:blipFill>
        <p:spPr>
          <a:xfrm>
            <a:off x="7323048" y="2324410"/>
            <a:ext cx="4336065" cy="20063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6D0BF30-79C1-4A77-998C-007367412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948" y="5506056"/>
            <a:ext cx="1779541" cy="120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3366F82-BC11-4139-B258-EB06348D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Basic Policy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F9D7A-B0F8-4E92-ADB4-E9831D7AA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99C09-2E55-421E-94DC-21B133EA8C0E}"/>
              </a:ext>
            </a:extLst>
          </p:cNvPr>
          <p:cNvSpPr txBox="1"/>
          <p:nvPr/>
        </p:nvSpPr>
        <p:spPr>
          <a:xfrm>
            <a:off x="834930" y="2324410"/>
            <a:ext cx="6096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There is only 1 Basic to 1 Policy.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below shows the top 10 Basic Product codes bought.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FA97B-308E-474C-A182-6D1DA490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18" y="3506208"/>
            <a:ext cx="3579566" cy="27732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9A622B-E712-4C85-8225-2BD0965B8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536" y="3175061"/>
            <a:ext cx="2228965" cy="34355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7D2BC72-3845-4569-ABF5-DACE2FA4C97D}"/>
              </a:ext>
            </a:extLst>
          </p:cNvPr>
          <p:cNvSpPr txBox="1"/>
          <p:nvPr/>
        </p:nvSpPr>
        <p:spPr>
          <a:xfrm>
            <a:off x="6379542" y="2504787"/>
            <a:ext cx="6096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However,  there are also 11 Policies without Basic but only have Riders.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9272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3"/>
                </a:solidFill>
                <a:latin typeface="Baskerville Old Face" panose="02020602080505020303" pitchFamily="18" charset="77"/>
                <a:cs typeface="Calibri Light"/>
              </a:rPr>
              <a:t>Agenda</a:t>
            </a:r>
            <a:endParaRPr lang="en-US" dirty="0">
              <a:solidFill>
                <a:schemeClr val="accent3"/>
              </a:solidFill>
              <a:latin typeface="Baskerville Old Face" panose="02020602080505020303" pitchFamily="18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0AC0D-F624-B281-1AB5-687E5F6B32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08A3395B-5659-47E4-8F54-713409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633" flipH="1">
            <a:off x="1654192" y="3058939"/>
            <a:ext cx="1243661" cy="790090"/>
          </a:xfrm>
          <a:prstGeom prst="rect">
            <a:avLst/>
          </a:prstGeom>
        </p:spPr>
      </p:pic>
      <p:pic>
        <p:nvPicPr>
          <p:cNvPr id="1929" name="Picture 1928" descr="Floral leaf accent">
            <a:extLst>
              <a:ext uri="{FF2B5EF4-FFF2-40B4-BE49-F238E27FC236}">
                <a16:creationId xmlns:a16="http://schemas.microsoft.com/office/drawing/2014/main" id="{CF8E7A1B-4724-55CB-6FAD-D8E756293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60" y="2342954"/>
            <a:ext cx="1791038" cy="20336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99797" y="2194560"/>
            <a:ext cx="4233123" cy="430682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Introduction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Process Flow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List of Assumptions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Challenges</a:t>
            </a:r>
            <a:endParaRPr lang="en-US" sz="2400" dirty="0">
              <a:solidFill>
                <a:schemeClr val="accent3"/>
              </a:solidFill>
              <a:latin typeface="Gill Sans Nova Light" panose="020B0302020104020203" pitchFamily="34" charset="0"/>
              <a:cs typeface="Gill Sans Light" panose="020B0302020104020203" pitchFamily="34" charset="-79"/>
            </a:endParaRPr>
          </a:p>
          <a:p>
            <a:r>
              <a:rPr lang="en-US" dirty="0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Insights on Agent </a:t>
            </a:r>
            <a:r>
              <a:rPr lang="en-US" dirty="0" err="1">
                <a:solidFill>
                  <a:schemeClr val="accent3"/>
                </a:solidFill>
                <a:latin typeface="Gill Sans Nova Light" panose="020B0302020104020203" pitchFamily="34" charset="0"/>
                <a:cs typeface="Calibri"/>
              </a:rPr>
              <a:t>Behaviour</a:t>
            </a:r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  <a:p>
            <a:r>
              <a:rPr lang="en-US" dirty="0">
                <a:latin typeface="Gill Sans Nova Light" panose="020B0302020104020203" pitchFamily="34" charset="0"/>
                <a:cs typeface="Gill Sans Light" panose="020B0302020104020203" pitchFamily="34" charset="-79"/>
              </a:rPr>
              <a:t>Answer Submission</a:t>
            </a:r>
          </a:p>
          <a:p>
            <a:r>
              <a:rPr lang="en-US" sz="2400" dirty="0">
                <a:solidFill>
                  <a:schemeClr val="accent3"/>
                </a:solidFill>
                <a:latin typeface="Gill Sans Nova Light" panose="020B0302020104020203" pitchFamily="34" charset="0"/>
                <a:cs typeface="Gill Sans Light" panose="020B0302020104020203" pitchFamily="34" charset="-79"/>
              </a:rPr>
              <a:t>Closing &amp; Thank You</a:t>
            </a:r>
          </a:p>
          <a:p>
            <a:endParaRPr lang="en-US" dirty="0">
              <a:solidFill>
                <a:schemeClr val="accent3"/>
              </a:solidFill>
              <a:latin typeface="Gill Sans Nova Light" panose="020B0302020104020203" pitchFamily="34" charset="0"/>
              <a:cs typeface="Calibri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47406-5839-A735-732D-5690E631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884A3-BD82-0FC6-A582-54DD17DB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7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3366F82-BC11-4139-B258-EB06348D1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Riders in a policy, and Rider combinations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9F9D7A-B0F8-4E92-ADB4-E9831D7AA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D99C09-2E55-421E-94DC-21B133EA8C0E}"/>
              </a:ext>
            </a:extLst>
          </p:cNvPr>
          <p:cNvSpPr txBox="1"/>
          <p:nvPr/>
        </p:nvSpPr>
        <p:spPr>
          <a:xfrm>
            <a:off x="834930" y="2324410"/>
            <a:ext cx="6096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There are 485 unique Rider Purpose Codes.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Median is </a:t>
            </a:r>
            <a:r>
              <a:rPr lang="en-US" sz="1200" dirty="0">
                <a:highlight>
                  <a:srgbClr val="A9D7D9"/>
                </a:highlight>
              </a:rPr>
              <a:t>2</a:t>
            </a:r>
            <a:r>
              <a:rPr lang="en-US" sz="1200" dirty="0"/>
              <a:t>, suggesting that most of the policies have 2 riders.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A rider count is considered an outlier if it is more than </a:t>
            </a:r>
            <a:r>
              <a:rPr lang="en-US" sz="1200" dirty="0">
                <a:highlight>
                  <a:srgbClr val="A9D7D9"/>
                </a:highlight>
              </a:rPr>
              <a:t>12. 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Maximum number of riders for 1 policy is </a:t>
            </a:r>
            <a:r>
              <a:rPr lang="en-US" sz="1200" dirty="0">
                <a:highlight>
                  <a:srgbClr val="FFFF00"/>
                </a:highlight>
              </a:rPr>
              <a:t>17 </a:t>
            </a:r>
            <a:r>
              <a:rPr lang="en-US" sz="1200" dirty="0"/>
              <a:t>with the breakdown below.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D7EEBF-7D36-4425-9399-B9E83A3F256E}"/>
              </a:ext>
            </a:extLst>
          </p:cNvPr>
          <p:cNvSpPr txBox="1"/>
          <p:nvPr/>
        </p:nvSpPr>
        <p:spPr>
          <a:xfrm>
            <a:off x="897722" y="4923664"/>
            <a:ext cx="6096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1200" dirty="0"/>
              <a:t>The Minimum number of riders for 1 policy is 0, where we see 33009 policies as such. </a:t>
            </a:r>
          </a:p>
          <a:p>
            <a:pPr marL="342900" indent="-342900">
              <a:buFont typeface="+mj-lt"/>
              <a:buAutoNum type="arabicPeriod" startAt="5"/>
            </a:pP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F2D310-C7D3-4F84-B45D-119AEABC7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758" y="2303854"/>
            <a:ext cx="3753066" cy="169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550A5-C917-4E31-9CD8-AA6A1F9C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3158436"/>
            <a:ext cx="6197052" cy="1671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453ED2-30AC-422F-9478-1DC04A509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24" y="5478984"/>
            <a:ext cx="2230438" cy="13255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760AAD-C8B6-4873-89A6-4D3004B38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639" y="4219486"/>
            <a:ext cx="1457040" cy="231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93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22DD-BC99-4EBA-B22B-2088D1E1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Policies sold, and Policy Combination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5D7F3-3802-4FF6-9CC8-893F29C789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78E4A-7420-47FC-BA04-92A1E966B9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9140FA-3374-43AF-8D47-FB58DE0C966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86543" y="2540619"/>
            <a:ext cx="6488970" cy="331927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 dirty="0"/>
              <a:t>Agent 993 sold the most policies (492).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upper outlier whisker is very long, suggesting that there are extreme values towards the higher price.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The Median is </a:t>
            </a:r>
            <a:r>
              <a:rPr lang="en-US" sz="1200" dirty="0">
                <a:highlight>
                  <a:srgbClr val="A9D7D9"/>
                </a:highlight>
              </a:rPr>
              <a:t>24</a:t>
            </a:r>
            <a:r>
              <a:rPr lang="en-US" sz="1200" dirty="0"/>
              <a:t>, suggesting that most agents are selling this number of policies.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Number of Policy Sold is considered an outlier if it is more than </a:t>
            </a:r>
            <a:r>
              <a:rPr lang="en-US" sz="1200" dirty="0">
                <a:highlight>
                  <a:srgbClr val="A9D7D9"/>
                </a:highlight>
              </a:rPr>
              <a:t>118.</a:t>
            </a: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08F797-F5B1-4DA8-8A53-49D3DA5D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150552"/>
            <a:ext cx="1634866" cy="2139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7725A8-8752-4683-A313-7AFE602FF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34" y="4150552"/>
            <a:ext cx="4698227" cy="21288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BFF3C5-8618-4077-953C-13363CCF0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111" y="4320833"/>
            <a:ext cx="5127886" cy="1974249"/>
          </a:xfrm>
          <a:prstGeom prst="rect">
            <a:avLst/>
          </a:prstGeom>
        </p:spPr>
      </p:pic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EEB4CB0-9B1E-4940-BD16-75C54BAB98B0}"/>
              </a:ext>
            </a:extLst>
          </p:cNvPr>
          <p:cNvSpPr txBox="1">
            <a:spLocks/>
          </p:cNvSpPr>
          <p:nvPr/>
        </p:nvSpPr>
        <p:spPr>
          <a:xfrm>
            <a:off x="6772661" y="2630563"/>
            <a:ext cx="4915572" cy="1911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From the below, it is shown that there are duplicates of </a:t>
            </a:r>
            <a:r>
              <a:rPr lang="en-US" sz="1200" dirty="0" err="1"/>
              <a:t>product_cd</a:t>
            </a:r>
            <a:r>
              <a:rPr lang="en-US" sz="1200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Example: </a:t>
            </a:r>
            <a:r>
              <a:rPr lang="en-US" sz="1200" b="1" dirty="0"/>
              <a:t>ALL3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There is 29,179 of ALL3 tagged as Basic. There are also 83 of ALL3 tagged as Rider.  This situation can also be seen in </a:t>
            </a:r>
            <a:r>
              <a:rPr lang="en-US" sz="1200" b="1" dirty="0"/>
              <a:t>AIL3, and ALJ1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This has caused a problem when merging Main with Support csv, causing duplicates in the data rows.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FC4D59-ECFE-42CC-ABE8-7424C44AF373}"/>
              </a:ext>
            </a:extLst>
          </p:cNvPr>
          <p:cNvSpPr/>
          <p:nvPr/>
        </p:nvSpPr>
        <p:spPr>
          <a:xfrm>
            <a:off x="9137651" y="4897967"/>
            <a:ext cx="171450" cy="117263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19397-9977-4F39-8227-BE3FA38B2CF9}"/>
              </a:ext>
            </a:extLst>
          </p:cNvPr>
          <p:cNvSpPr/>
          <p:nvPr/>
        </p:nvSpPr>
        <p:spPr>
          <a:xfrm>
            <a:off x="9501718" y="4914901"/>
            <a:ext cx="171450" cy="11557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27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and 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forward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302282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1860" y="54864"/>
            <a:ext cx="4974336" cy="1325880"/>
          </a:xfrm>
        </p:spPr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r>
              <a:rPr lang="en-US" sz="1400" dirty="0"/>
              <a:t>(let’s pretend this is a real project *wink*)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3590" y="1156716"/>
            <a:ext cx="5657067" cy="448056"/>
          </a:xfrm>
        </p:spPr>
        <p:txBody>
          <a:bodyPr/>
          <a:lstStyle/>
          <a:p>
            <a:r>
              <a:rPr lang="en-US" dirty="0"/>
              <a:t>1. Agile Way or Working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2130" y="1604772"/>
            <a:ext cx="5657067" cy="1554480"/>
          </a:xfrm>
        </p:spPr>
        <p:txBody>
          <a:bodyPr/>
          <a:lstStyle/>
          <a:p>
            <a:r>
              <a:rPr lang="en-US" dirty="0"/>
              <a:t>Assuming that this is a project, daily standups between DS team and SME from business will help in clarifying data challenges, with bi-weekly sprint reviews to update on work progress.</a:t>
            </a:r>
          </a:p>
          <a:p>
            <a:r>
              <a:rPr lang="en-US" dirty="0"/>
              <a:t>This will also keep both Business and DS team up to date on the progress of the project.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18B6D-E395-49AD-92AD-AD69E3AB4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12130" y="3195828"/>
            <a:ext cx="5657067" cy="448056"/>
          </a:xfrm>
        </p:spPr>
        <p:txBody>
          <a:bodyPr>
            <a:normAutofit/>
          </a:bodyPr>
          <a:lstStyle/>
          <a:p>
            <a:r>
              <a:rPr lang="en-US" dirty="0"/>
              <a:t>2. Root Cause Analysis for Duplicate Values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2130" y="3625596"/>
            <a:ext cx="5657067" cy="1408176"/>
          </a:xfrm>
        </p:spPr>
        <p:txBody>
          <a:bodyPr/>
          <a:lstStyle/>
          <a:p>
            <a:r>
              <a:rPr lang="en-US" dirty="0"/>
              <a:t>By investigating how </a:t>
            </a:r>
            <a:r>
              <a:rPr lang="en-US" dirty="0" err="1"/>
              <a:t>Purpose_cd</a:t>
            </a:r>
            <a:r>
              <a:rPr lang="en-US" dirty="0"/>
              <a:t> and S_BASE (LA, LAT, LA TAKAFUL), are populated, we can target the root cause of the duplicates in those columns. </a:t>
            </a:r>
          </a:p>
          <a:p>
            <a:r>
              <a:rPr lang="en-US" dirty="0"/>
              <a:t>The solution can be customized to the problem (e.g. Retraining for Agents, standardization of </a:t>
            </a:r>
            <a:r>
              <a:rPr lang="en-US" dirty="0" err="1"/>
              <a:t>product_codes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AF01D7E-2435-4BF7-A709-E18F990BAAC0}"/>
              </a:ext>
            </a:extLst>
          </p:cNvPr>
          <p:cNvSpPr txBox="1">
            <a:spLocks/>
          </p:cNvSpPr>
          <p:nvPr/>
        </p:nvSpPr>
        <p:spPr>
          <a:xfrm>
            <a:off x="5812130" y="4883531"/>
            <a:ext cx="5657067" cy="448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b="0" kern="120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8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None/>
              <a:defRPr sz="16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3. Rules for a Policy to be considered good data.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E54B1A8-C2BA-420B-ADA5-A6BB1D4B5F22}"/>
              </a:ext>
            </a:extLst>
          </p:cNvPr>
          <p:cNvSpPr txBox="1">
            <a:spLocks/>
          </p:cNvSpPr>
          <p:nvPr/>
        </p:nvSpPr>
        <p:spPr>
          <a:xfrm>
            <a:off x="5812130" y="5313299"/>
            <a:ext cx="5657067" cy="1408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Policies that do not have Basic, but only riders. There are also Policies where the total paid is 0. </a:t>
            </a:r>
          </a:p>
          <a:p>
            <a:r>
              <a:rPr lang="en-US" dirty="0"/>
              <a:t>Create rules and data pre-check to ensure that the Policy is considered as good data. </a:t>
            </a:r>
          </a:p>
        </p:txBody>
      </p:sp>
    </p:spTree>
    <p:extLst>
      <p:ext uri="{BB962C8B-B14F-4D97-AF65-F5344CB8AC3E}">
        <p14:creationId xmlns:p14="http://schemas.microsoft.com/office/powerpoint/2010/main" val="421623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EB5DC-8C2B-5750-6E12-9A35C0FFB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F5CF3F-E5EF-5769-3F83-24ADB4412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Mildred Vanessa Epui</a:t>
            </a:r>
          </a:p>
          <a:p>
            <a:r>
              <a:rPr lang="en-US" dirty="0"/>
              <a:t>Mve.play@gmail.com</a:t>
            </a:r>
          </a:p>
        </p:txBody>
      </p:sp>
    </p:spTree>
    <p:extLst>
      <p:ext uri="{BB962C8B-B14F-4D97-AF65-F5344CB8AC3E}">
        <p14:creationId xmlns:p14="http://schemas.microsoft.com/office/powerpoint/2010/main" val="279025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2655-34DF-25F9-4640-B2CE5329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85715-2793-160B-269E-D9516C8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presentation is to present the findings from the data.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09A75-5E9A-C165-5A1D-764F9E96B7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08060B-6C9E-CFFF-55DE-F0D645C094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9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DC4AE-C2C4-A814-CC59-BD002AEF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skerville Old Face" panose="02020602080505020303" pitchFamily="18" charset="77"/>
              </a:rPr>
              <a:t>Process Flow for Codes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F00B7-F64B-BD9F-339A-EE343262F3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98663" y="6356350"/>
            <a:ext cx="10990129" cy="365125"/>
          </a:xfrm>
        </p:spPr>
        <p:txBody>
          <a:bodyPr/>
          <a:lstStyle/>
          <a:p>
            <a:r>
              <a:rPr lang="en-US" dirty="0"/>
              <a:t>Disclaimer: Due to data challenges, I was not able to move forward to clustering/classification and results.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CEE5A-421C-AB04-0186-6EC7880701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067797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7" name="Content Placeholder 3" descr="Timeline Placeholder ">
            <a:extLst>
              <a:ext uri="{FF2B5EF4-FFF2-40B4-BE49-F238E27FC236}">
                <a16:creationId xmlns:a16="http://schemas.microsoft.com/office/drawing/2014/main" id="{C1D7FEFA-7A16-2FA3-C133-D72EC12F24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838354"/>
              </p:ext>
            </p:extLst>
          </p:nvPr>
        </p:nvGraphicFramePr>
        <p:xfrm>
          <a:off x="838200" y="2990850"/>
          <a:ext cx="10515600" cy="3473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5976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Challenges faced during assessment and how they will affect the results</a:t>
            </a:r>
          </a:p>
        </p:txBody>
      </p:sp>
    </p:spTree>
    <p:extLst>
      <p:ext uri="{BB962C8B-B14F-4D97-AF65-F5344CB8AC3E}">
        <p14:creationId xmlns:p14="http://schemas.microsoft.com/office/powerpoint/2010/main" val="1580359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238" y="32612"/>
            <a:ext cx="4974336" cy="1325880"/>
          </a:xfrm>
        </p:spPr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1959" y="978408"/>
            <a:ext cx="6982923" cy="438351"/>
          </a:xfrm>
        </p:spPr>
        <p:txBody>
          <a:bodyPr/>
          <a:lstStyle/>
          <a:p>
            <a:r>
              <a:rPr lang="en-US" dirty="0"/>
              <a:t>Purpose Code is not unique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0499" y="1426464"/>
            <a:ext cx="6982923" cy="15208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only way to merge main and support files is to merge by a unique identifier, which in our case is Purpose Code. If the Purpose code contains duplicates, then the main data will increase in rows. </a:t>
            </a:r>
          </a:p>
          <a:p>
            <a:r>
              <a:rPr lang="en-US" dirty="0"/>
              <a:t>I am also not able to join by </a:t>
            </a:r>
            <a:r>
              <a:rPr lang="en-US" dirty="0" err="1"/>
              <a:t>s_base</a:t>
            </a:r>
            <a:r>
              <a:rPr lang="en-US" dirty="0"/>
              <a:t> and char_value2 because char_value2 is mostly missing (97.1%). </a:t>
            </a:r>
          </a:p>
          <a:p>
            <a:r>
              <a:rPr lang="en-US" dirty="0"/>
              <a:t>I am not able to just remove duplicated purpose code because in </a:t>
            </a:r>
            <a:r>
              <a:rPr lang="en-US" dirty="0" err="1"/>
              <a:t>char_value</a:t>
            </a:r>
            <a:r>
              <a:rPr lang="en-US" dirty="0"/>
              <a:t> (picture above or refer to df_duplicate_pcode3.csv), most of the duplicates are due to Other Medical and Medical (Which was required to change in SQL logic.)</a:t>
            </a:r>
          </a:p>
          <a:p>
            <a:r>
              <a:rPr lang="en-US" dirty="0"/>
              <a:t>There are also other different types of </a:t>
            </a:r>
            <a:r>
              <a:rPr lang="en-US" dirty="0" err="1"/>
              <a:t>char_value</a:t>
            </a:r>
            <a:r>
              <a:rPr lang="en-US" dirty="0"/>
              <a:t> with duplicated purpose code.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1D4F61-B3C6-4C76-9E17-782638D6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747" y="2956977"/>
            <a:ext cx="4867343" cy="338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7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238" y="32612"/>
            <a:ext cx="4974336" cy="1325880"/>
          </a:xfrm>
        </p:spPr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1959" y="978408"/>
            <a:ext cx="6982923" cy="438351"/>
          </a:xfrm>
        </p:spPr>
        <p:txBody>
          <a:bodyPr/>
          <a:lstStyle/>
          <a:p>
            <a:r>
              <a:rPr lang="en-US" dirty="0"/>
              <a:t>Unable to Differentiate LA, LAT, LA TAKAFUL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0499" y="1426464"/>
            <a:ext cx="3894371" cy="1520808"/>
          </a:xfrm>
        </p:spPr>
        <p:txBody>
          <a:bodyPr>
            <a:normAutofit/>
          </a:bodyPr>
          <a:lstStyle/>
          <a:p>
            <a:r>
              <a:rPr lang="en-US" dirty="0"/>
              <a:t>Based on initial findings, I found that </a:t>
            </a:r>
            <a:r>
              <a:rPr lang="en-US" dirty="0" err="1"/>
              <a:t>s_base</a:t>
            </a:r>
            <a:r>
              <a:rPr lang="en-US" dirty="0"/>
              <a:t> and char_value2 are conflicting. 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415C97-5BB8-4D17-8DB6-FFF691FD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725" y="1457726"/>
            <a:ext cx="1994003" cy="6223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665D94B-0138-4504-977D-617406B0B80A}"/>
              </a:ext>
            </a:extLst>
          </p:cNvPr>
          <p:cNvSpPr txBox="1">
            <a:spLocks/>
          </p:cNvSpPr>
          <p:nvPr/>
        </p:nvSpPr>
        <p:spPr>
          <a:xfrm>
            <a:off x="5059204" y="2170758"/>
            <a:ext cx="3894371" cy="152080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above only adds up to 15,559, which is much lower than our original Main Data rows of 495,854. It's because </a:t>
            </a:r>
            <a:r>
              <a:rPr lang="en-US" dirty="0" err="1"/>
              <a:t>char_value</a:t>
            </a:r>
            <a:r>
              <a:rPr lang="en-US" dirty="0"/>
              <a:t> has blanks. After filling the blanks, this is how what we have. </a:t>
            </a:r>
          </a:p>
          <a:p>
            <a:r>
              <a:rPr lang="en-US" i="1" dirty="0"/>
              <a:t>Here we cannot assume </a:t>
            </a:r>
            <a:r>
              <a:rPr lang="en-US" i="1" dirty="0" err="1"/>
              <a:t>s_base</a:t>
            </a:r>
            <a:r>
              <a:rPr lang="en-US" i="1" dirty="0"/>
              <a:t> or char_value2 is correct, as we need to find out how the data is populated.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B9167A-6237-40EA-9897-F0A3365B9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725" y="2395928"/>
            <a:ext cx="1912865" cy="9915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62AD5A7-5304-47B2-8976-AB6B3867781A}"/>
              </a:ext>
            </a:extLst>
          </p:cNvPr>
          <p:cNvSpPr txBox="1">
            <a:spLocks/>
          </p:cNvSpPr>
          <p:nvPr/>
        </p:nvSpPr>
        <p:spPr>
          <a:xfrm>
            <a:off x="5100499" y="4210662"/>
            <a:ext cx="6459849" cy="167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3292A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Business To-Do: To determine root cause of LA, LAT, LA TAKAFUL and standardize the name. </a:t>
            </a:r>
          </a:p>
          <a:p>
            <a:r>
              <a:rPr lang="en-US" dirty="0"/>
              <a:t>It's causing duplicate problems, which will affect our data preprocessing.</a:t>
            </a:r>
          </a:p>
          <a:p>
            <a:r>
              <a:rPr lang="en-US" dirty="0"/>
              <a:t>Point to ponder: IF this value is populated by agents, does it mean that agents are unaware of the definition of LA, LAT, and LA TAKAFUL?</a:t>
            </a:r>
          </a:p>
        </p:txBody>
      </p:sp>
    </p:spTree>
    <p:extLst>
      <p:ext uri="{BB962C8B-B14F-4D97-AF65-F5344CB8AC3E}">
        <p14:creationId xmlns:p14="http://schemas.microsoft.com/office/powerpoint/2010/main" val="180069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2238" y="32612"/>
            <a:ext cx="4974336" cy="1325880"/>
          </a:xfrm>
        </p:spPr>
        <p:txBody>
          <a:bodyPr/>
          <a:lstStyle/>
          <a:p>
            <a:r>
              <a:rPr lang="en-US" dirty="0"/>
              <a:t>Data Challenges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A80863-7DDD-E33E-7C2A-C806622CE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0" name="Picture 9" descr="Floral leaf accent">
            <a:extLst>
              <a:ext uri="{FF2B5EF4-FFF2-40B4-BE49-F238E27FC236}">
                <a16:creationId xmlns:a16="http://schemas.microsoft.com/office/drawing/2014/main" id="{1CABBF9A-AC19-48D9-D218-D09928CE1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0394" y="3301247"/>
            <a:ext cx="1250823" cy="79464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90AB4-D228-4548-B072-72649821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1959" y="978408"/>
            <a:ext cx="6982923" cy="438351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Purchase_dt</a:t>
            </a:r>
            <a:r>
              <a:rPr lang="en-US" dirty="0"/>
              <a:t> is not defined whether it is purchase date or effective date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677C9-3E42-427F-93B8-52669290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0499" y="1426463"/>
            <a:ext cx="6912284" cy="3169083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 err="1"/>
              <a:t>data_dictionary</a:t>
            </a:r>
            <a:r>
              <a:rPr lang="en-US" dirty="0"/>
              <a:t>, there is no definition for </a:t>
            </a:r>
            <a:r>
              <a:rPr lang="en-US" dirty="0" err="1"/>
              <a:t>Purchase_dt</a:t>
            </a:r>
            <a:r>
              <a:rPr lang="en-US" dirty="0"/>
              <a:t>. However, there is definition for EFFT_DT_RIDER, which is purchase date of a particular policy or rider.</a:t>
            </a:r>
          </a:p>
          <a:p>
            <a:r>
              <a:rPr lang="en-US" dirty="0"/>
              <a:t>In data received, the range of the </a:t>
            </a:r>
            <a:r>
              <a:rPr lang="en-US" dirty="0" err="1"/>
              <a:t>Purchase_dt</a:t>
            </a:r>
            <a:r>
              <a:rPr lang="en-US" dirty="0"/>
              <a:t> is 1/1/2019 to 31/7/2030. </a:t>
            </a:r>
          </a:p>
          <a:p>
            <a:r>
              <a:rPr lang="en-US" dirty="0"/>
              <a:t>If the definition in </a:t>
            </a:r>
            <a:r>
              <a:rPr lang="en-US" dirty="0" err="1"/>
              <a:t>data_dictionary</a:t>
            </a:r>
            <a:r>
              <a:rPr lang="en-US" dirty="0"/>
              <a:t> is for </a:t>
            </a:r>
            <a:r>
              <a:rPr lang="en-US" dirty="0" err="1"/>
              <a:t>Purchase_dt</a:t>
            </a:r>
            <a:r>
              <a:rPr lang="en-US" dirty="0"/>
              <a:t>, it does not make sense for a purchase to have been done in 2030.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86CE65B-C283-8A90-DF86-161AC356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FEDDE84F-33A7-1FC6-0912-6F42974F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E0D5CC-FDFE-406A-AB76-67387CBF3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30" y="3346303"/>
            <a:ext cx="5027076" cy="24053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F0C9BB-3D90-4409-93EA-5484EEF70D85}"/>
              </a:ext>
            </a:extLst>
          </p:cNvPr>
          <p:cNvSpPr/>
          <p:nvPr/>
        </p:nvSpPr>
        <p:spPr>
          <a:xfrm>
            <a:off x="5647303" y="3936237"/>
            <a:ext cx="3560705" cy="200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8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Assumptions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of assumptions made</a:t>
            </a:r>
          </a:p>
        </p:txBody>
      </p:sp>
    </p:spTree>
    <p:extLst>
      <p:ext uri="{BB962C8B-B14F-4D97-AF65-F5344CB8AC3E}">
        <p14:creationId xmlns:p14="http://schemas.microsoft.com/office/powerpoint/2010/main" val="8251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-Flourish_Win32_CP_v8" id="{BCFB3359-BC8B-4F4E-99DD-822A55018E7C}" vid="{7DF7CEC2-9D9A-40F6-95E4-E2F6E93D64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CE2AAA-C718-435C-B4E6-95A08ACAC4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B2F3B-6257-41BB-8B64-5AC7494F274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14EFF02-EA18-493C-972D-813DB244CB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{8EF3A916-B7E8-4CAA-BE29-9950757303C3}tf56410444_win32</Template>
  <TotalTime>3808</TotalTime>
  <Words>1470</Words>
  <Application>Microsoft Office PowerPoint</Application>
  <PresentationFormat>Widescreen</PresentationFormat>
  <Paragraphs>157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Baskerville</vt:lpstr>
      <vt:lpstr>Baskerville Old Face</vt:lpstr>
      <vt:lpstr>Calibri</vt:lpstr>
      <vt:lpstr>Gill Sans Light</vt:lpstr>
      <vt:lpstr>Gill Sans Nova</vt:lpstr>
      <vt:lpstr>Gill Sans Nova Light</vt:lpstr>
      <vt:lpstr>Office Theme</vt:lpstr>
      <vt:lpstr>AIA Data Exploration</vt:lpstr>
      <vt:lpstr>Agenda</vt:lpstr>
      <vt:lpstr>Introduction</vt:lpstr>
      <vt:lpstr>Process Flow for Codes</vt:lpstr>
      <vt:lpstr>Challenges</vt:lpstr>
      <vt:lpstr>Data Challenges</vt:lpstr>
      <vt:lpstr>Data Challenges</vt:lpstr>
      <vt:lpstr>Data Challenges</vt:lpstr>
      <vt:lpstr>List of Assumptions</vt:lpstr>
      <vt:lpstr>Assumptions </vt:lpstr>
      <vt:lpstr>Summary </vt:lpstr>
      <vt:lpstr>Answer Submission</vt:lpstr>
      <vt:lpstr>Total Number of Policies sold : 125059</vt:lpstr>
      <vt:lpstr>Total Annualized Net Premium from 2019 onwards: $ 40.81Million</vt:lpstr>
      <vt:lpstr>Number of Agents (INFORCE AGENCY) who sold at least 5 vitality attached policy: 1649</vt:lpstr>
      <vt:lpstr>Number of Agents (INFORCE AGENCY) who sold policies with at least 3 Riders: 2868</vt:lpstr>
      <vt:lpstr>Insights: Policies</vt:lpstr>
      <vt:lpstr>Min, Max, Median of Policy Prices</vt:lpstr>
      <vt:lpstr>Distribution of Basic Policy</vt:lpstr>
      <vt:lpstr>Distribution of Riders in a policy, and Rider combinations</vt:lpstr>
      <vt:lpstr>Distribution of Policies sold, and Policy Combination</vt:lpstr>
      <vt:lpstr>Closing and Thank you</vt:lpstr>
      <vt:lpstr>Recommendations (let’s pretend this is a real project *wink*)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Mildred Vanessa Epui (DS/DIGITAL)</dc:creator>
  <cp:lastModifiedBy>Mildred Vanessa Epui (DS/DIGITAL)</cp:lastModifiedBy>
  <cp:revision>5</cp:revision>
  <dcterms:created xsi:type="dcterms:W3CDTF">2022-10-21T01:11:37Z</dcterms:created>
  <dcterms:modified xsi:type="dcterms:W3CDTF">2022-10-24T08:48:05Z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